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2D5125-1237-4C68-B9E6-DA3707CF73AC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2D2956-113B-4939-BF78-CA773604440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BBF992-435A-4C4F-B75B-174343ED7557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9DC03-50AD-4D08-A2EC-A3746618CA3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88C6BA-EE2E-4B21-99F8-ECA24796BB22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CCC34-3965-4220-BBE0-EDDD7282739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5F5FCC-4E86-42D2-A2AF-EA10C7B94A62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D953E5-E18C-455E-BD3F-CFB8226B9A5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710C9B-335F-45B4-8D0F-EA8BC0D857A6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DD0868-079F-489F-80E5-D86716753C6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9DD4E9-B9AD-431B-AE34-02AEF972841E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9834F7-054B-40F9-A9AD-E421D0ED97C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416F9A-2382-485A-A42A-0C8DE9873FF2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8E667-B650-45F4-A9D9-82BA48546CE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E2E7B1-B22B-442D-92E5-E249601BCDE8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937DC-6549-4B2B-B65C-CB7BD8101AD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8E3BC2-6F1D-4014-A8AA-B1FA0CDB402B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23AE3-063D-47E0-A859-6028AC021CC9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04C0A-FB00-4281-BB72-888CB1EE40E4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5A18B-0142-4605-9F05-471A6764E585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FCB392-84D6-4B24-BB65-6F726A13FCFA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14F01-87BE-4858-9A0E-9AD492F2F16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  <a:ea typeface="굴림" charset="-127"/>
              </a:defRPr>
            </a:lvl1pPr>
          </a:lstStyle>
          <a:p>
            <a:fld id="{F0A59F58-25A1-425C-9946-71147481D09F}" type="datetimeFigureOut">
              <a:rPr lang="en-US" altLang="ko-KR"/>
              <a:pPr/>
              <a:t>8/29/2012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ko-KR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  <a:ea typeface="굴림" charset="-127"/>
              </a:defRPr>
            </a:lvl1pPr>
          </a:lstStyle>
          <a:p>
            <a:fld id="{83D498EA-28FD-4BB8-B076-D01E1883CD3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5"/>
          <p:cNvSpPr txBox="1">
            <a:spLocks noChangeArrowheads="1"/>
          </p:cNvSpPr>
          <p:nvPr/>
        </p:nvSpPr>
        <p:spPr bwMode="auto">
          <a:xfrm>
            <a:off x="1524000" y="5334000"/>
            <a:ext cx="60960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 BLANCA" pitchFamily="2" charset="0"/>
                <a:ea typeface="MS PGothic" pitchFamily="34" charset="-128"/>
              </a:rPr>
              <a:t>LEARNING GUIDANCE PLAN</a:t>
            </a:r>
          </a:p>
          <a:p>
            <a:r>
              <a:rPr lang="en-US" sz="2000" b="1" dirty="0">
                <a:latin typeface="Century Gothic" pitchFamily="34" charset="0"/>
              </a:rPr>
              <a:t>              </a:t>
            </a:r>
            <a:r>
              <a:rPr lang="en-US" sz="2000" b="1" dirty="0" smtClean="0">
                <a:latin typeface="Century Gothic" pitchFamily="34" charset="0"/>
              </a:rPr>
              <a:t>      </a:t>
            </a:r>
            <a:r>
              <a:rPr lang="en-US" sz="2000" dirty="0" smtClean="0">
                <a:latin typeface="Century Gothic" pitchFamily="34" charset="0"/>
              </a:rPr>
              <a:t>15</a:t>
            </a:r>
            <a:r>
              <a:rPr lang="en-US" sz="2000" dirty="0" smtClean="0">
                <a:latin typeface="Century Gothic" pitchFamily="34" charset="0"/>
              </a:rPr>
              <a:t>mins </a:t>
            </a:r>
            <a:r>
              <a:rPr lang="en-US" sz="2000" dirty="0">
                <a:latin typeface="Century Gothic" pitchFamily="34" charset="0"/>
              </a:rPr>
              <a:t>for 8 </a:t>
            </a:r>
            <a:r>
              <a:rPr lang="en-US" sz="2000" dirty="0" smtClean="0">
                <a:latin typeface="Century Gothic" pitchFamily="34" charset="0"/>
              </a:rPr>
              <a:t>day - </a:t>
            </a:r>
            <a:r>
              <a:rPr lang="en-US" sz="2000" dirty="0">
                <a:latin typeface="Century Gothic" pitchFamily="34" charset="0"/>
              </a:rPr>
              <a:t>class</a:t>
            </a:r>
          </a:p>
          <a:p>
            <a:endParaRPr lang="en-US" dirty="0">
              <a:latin typeface="Century Gothic" pitchFamily="34" charset="0"/>
            </a:endParaRPr>
          </a:p>
        </p:txBody>
      </p:sp>
      <p:pic>
        <p:nvPicPr>
          <p:cNvPr id="2053" name="Picture 5" descr="The lion, the witch, and the wardrobe by C. S. Lewis"/>
          <p:cNvPicPr>
            <a:picLocks noChangeAspect="1" noChangeArrowheads="1"/>
          </p:cNvPicPr>
          <p:nvPr/>
        </p:nvPicPr>
        <p:blipFill>
          <a:blip r:embed="rId2" cstate="print"/>
          <a:srcRect l="4790" b="4000"/>
          <a:stretch>
            <a:fillRect/>
          </a:stretch>
        </p:blipFill>
        <p:spPr bwMode="auto">
          <a:xfrm>
            <a:off x="2971800" y="685800"/>
            <a:ext cx="3028950" cy="4572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828800"/>
          <a:ext cx="8686800" cy="334218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960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1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read and analyze every character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in the given chapters.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give information about the characters that will lead to a comprehensive summary of the story. 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1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air-raids/ shaggy/ splendid/bad-tempered/ creepy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 &amp; 2 ( pages  3-23)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3-23)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1</a:t>
                      </a: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3 &amp; 4.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3 &amp; 4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762000"/>
          <a:ext cx="8686800" cy="82014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719408"/>
                <a:gridCol w="1393362"/>
                <a:gridCol w="5574030"/>
              </a:tblGrid>
              <a:tr h="21602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Class type</a:t>
                      </a:r>
                      <a:endParaRPr kumimoji="0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Level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IM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25259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Standard Timing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15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-min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31609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Day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8-day/The Chronicles of Narnia (The Lion, The Witch and The Wardrobe)</a:t>
                      </a:r>
                      <a:endParaRPr kumimoji="0" lang="ko-KR" altLang="en-US" sz="1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3097" name="Rectangle 6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828800"/>
          <a:ext cx="8686800" cy="317454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960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2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synthesize the situation provided in the book.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relate a personal experience related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to the situation provided.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err="1" smtClean="0">
                          <a:latin typeface="Century Gothic" pitchFamily="34" charset="0"/>
                        </a:rPr>
                        <a:t>turkish</a:t>
                      </a:r>
                      <a:r>
                        <a:rPr lang="en-US" altLang="ko-KR" sz="1100" dirty="0" smtClean="0">
                          <a:latin typeface="Century Gothic" pitchFamily="34" charset="0"/>
                        </a:rPr>
                        <a:t> delight/ inquisitive/ delighted/ cleverest/ snappishly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3 &amp; 4 (pages  24 - 43)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(pages  24 - 43)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 2</a:t>
                      </a: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5 &amp; 6.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5 &amp; 6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4120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828800"/>
          <a:ext cx="8686800" cy="317454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6186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3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read and understand the situation/clues or pictures.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 form an inference the way he understands the situation.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hush/ alighted/ perched/ larder/ enchantment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5 &amp; 6 ( pages  44-62)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44-62)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Next Scene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 3</a:t>
                      </a: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7 &amp; 8.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7 &amp; 8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5144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" y="1600200"/>
          <a:ext cx="8686800" cy="350982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960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4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read a certain passage with proper pronunciation, pacing, intonation, rhythm and stress.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learn words/phrases from the passage and construct sentences.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miserably, treacherous/ betrayed/ amazement/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dreadful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7 &amp; 8 ( pages  63-87)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63-87)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 4</a:t>
                      </a: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9 &amp; 10.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9 &amp; 10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6168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600200"/>
          <a:ext cx="8686800" cy="334218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960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5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read and analyze every character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in the given chapters.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give information about the characters that will lead to a comprehensive summary of the story.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sluice-gate fitted/ cordial/ solemn/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</a:t>
                      </a:r>
                      <a:r>
                        <a:rPr lang="en-US" altLang="ko-KR" sz="1100" baseline="0" dirty="0" err="1" smtClean="0">
                          <a:latin typeface="Century Gothic" pitchFamily="34" charset="0"/>
                        </a:rPr>
                        <a:t>frowsty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/ sledge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9 &amp; 10 ( pages  88-110)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88-110)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11 &amp; 12.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11 &amp; 12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7192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828800"/>
          <a:ext cx="8686800" cy="317454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960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6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synthesize the situation provided in the book.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relate a personal experience related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to the situation provided.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hoofs/ swiftest/ naiads/ scattering/ dryads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11 &amp; 12 ( pages  111-133)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111-133)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 2</a:t>
                      </a: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13 &amp; 14.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13 &amp; 14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8216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828800"/>
          <a:ext cx="8686800" cy="317454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6186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7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read and understand the situation/clues or pictures.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 form an inference the way he understands the situation.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gleam/ torchlight/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muzzle/ rabble/ enraged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13 &amp; 14 ( pages  134-156)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134-156)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Next Scene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 3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Read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15, 16 &amp; 17. 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(Learning Effectiveness: Preparedness for the next discussion.)</a:t>
                      </a:r>
                    </a:p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2. Writing Feedback: Write two questions about Chapters 15, 16 &amp; 17 and those questions will be discussed in the class for five minutes.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9240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066800"/>
          <a:ext cx="8686800" cy="401274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024380"/>
                <a:gridCol w="1709420"/>
                <a:gridCol w="4953000"/>
              </a:tblGrid>
              <a:tr h="30960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3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itchFamily="34" charset="0"/>
                        </a:rPr>
                        <a:t>Day 8</a:t>
                      </a: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Daily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Objectives</a:t>
                      </a: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(Power Reading)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read a certain passage with proper pronunciation, pacing, intonation, rhythm and stress.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learn words/phrases from the passage and construct sentences.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(Summary)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dirty="0" smtClean="0">
                          <a:latin typeface="Century Gothic" pitchFamily="34" charset="0"/>
                        </a:rPr>
                        <a:t>To read and analyze every character</a:t>
                      </a: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 in the given chapters.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AutoNum type="arabicPeriod"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Century Gothic" pitchFamily="34" charset="0"/>
                        </a:rPr>
                        <a:t>To give information about the characters that will lead to a comprehensive summary of the story. </a:t>
                      </a:r>
                      <a:endParaRPr lang="ko-KR" altLang="en-US" sz="1100" dirty="0" smtClean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3096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Vocabulary</a:t>
                      </a:r>
                      <a:endParaRPr kumimoji="0" lang="en-US" altLang="ko-KR" sz="105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Century Gothic" pitchFamily="34" charset="0"/>
                        </a:rPr>
                        <a:t>skirling pipes/ galloping feet/ queer/ nibbling/ crimson hoods</a:t>
                      </a:r>
                      <a:endParaRPr lang="ko-KR" altLang="en-US" sz="1100" dirty="0">
                        <a:latin typeface="Century Gothic" pitchFamily="34" charset="0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Material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(Page No.)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The Chronicles of Narnia (The Lion, The Witch and The Wardrobe)</a:t>
                      </a:r>
                      <a:endParaRPr kumimoji="0" lang="ko-KR" altLang="en-US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Chapters 15, 16 &amp; 17 ( pages  157-189)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page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</a:rPr>
                        <a:t>( pages  157-189)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161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Target session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(One of 4-session)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  &amp; Summary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4735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PPT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(Template no.1 to 4)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Template  4  &amp;  Template </a:t>
                      </a: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entury Gothic" pitchFamily="34" charset="0"/>
                        </a:rPr>
                        <a:t>1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  <a:tr h="33326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Homework</a:t>
                      </a:r>
                      <a:endParaRPr kumimoji="0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1. Writing Feedback: List down five important  and meaningful events in the book.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/>
                </a:tc>
              </a:tr>
            </a:tbl>
          </a:graphicData>
        </a:graphic>
      </p:graphicFrame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152400" y="315913"/>
            <a:ext cx="2908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u="sng">
                <a:latin typeface="Century Gothic" pitchFamily="34" charset="0"/>
              </a:rPr>
              <a:t>Learning Guidance Plan</a:t>
            </a:r>
            <a:endParaRPr lang="ko-KR" altLang="en-US" u="sng">
              <a:latin typeface="Century Gothic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5448300"/>
          <a:ext cx="2700338" cy="1189674"/>
        </p:xfrm>
        <a:graphic>
          <a:graphicData uri="http://schemas.openxmlformats.org/drawingml/2006/table">
            <a:tbl>
              <a:tblPr/>
              <a:tblGrid>
                <a:gridCol w="685800"/>
                <a:gridCol w="2014538"/>
              </a:tblGrid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No. 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Session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1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Summary</a:t>
                      </a:r>
                      <a:endParaRPr kumimoji="0" lang="ko-KR" alt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2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Personal Story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3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Infer the scene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4</a:t>
                      </a:r>
                      <a:endParaRPr kumimoji="0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맑은 고딕" pitchFamily="50" charset="-127"/>
                        </a:rPr>
                        <a:t>Power reading</a:t>
                      </a:r>
                      <a:endParaRPr kumimoji="0" lang="ko-KR" alt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맑은 고딕" pitchFamily="50" charset="-127"/>
                      </a:endParaRPr>
                    </a:p>
                  </a:txBody>
                  <a:tcPr marL="121920" marR="121920" marT="34290" marB="34290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  <p:sp>
        <p:nvSpPr>
          <p:cNvPr id="10264" name="Rectangle 7"/>
          <p:cNvSpPr>
            <a:spLocks noChangeArrowheads="1"/>
          </p:cNvSpPr>
          <p:nvPr/>
        </p:nvSpPr>
        <p:spPr bwMode="auto">
          <a:xfrm>
            <a:off x="6172200" y="5181600"/>
            <a:ext cx="20002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1100" u="sng">
                <a:latin typeface="Century Gothic" pitchFamily="34" charset="0"/>
              </a:rPr>
              <a:t>PPT. Template Introduction</a:t>
            </a:r>
            <a:endParaRPr lang="ko-KR" altLang="en-US" sz="1100" u="sng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1786</TotalTime>
  <Words>1294</Words>
  <Application>Microsoft Office PowerPoint</Application>
  <PresentationFormat>On-screen Show (4:3)</PresentationFormat>
  <Paragraphs>348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Mstudy I-Communication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Guidance Plan (Daily Plan)  Storytelling: Sherlock Holmes</dc:title>
  <dc:creator>Training Department</dc:creator>
  <cp:lastModifiedBy>Jung Jin</cp:lastModifiedBy>
  <cp:revision>182</cp:revision>
  <dcterms:created xsi:type="dcterms:W3CDTF">2012-07-20T08:02:28Z</dcterms:created>
  <dcterms:modified xsi:type="dcterms:W3CDTF">2012-08-29T10:12:11Z</dcterms:modified>
</cp:coreProperties>
</file>